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5" r:id="rId4"/>
    <p:sldId id="261" r:id="rId5"/>
    <p:sldId id="262" r:id="rId6"/>
    <p:sldId id="263" r:id="rId7"/>
    <p:sldId id="268" r:id="rId8"/>
    <p:sldId id="269" r:id="rId9"/>
    <p:sldId id="270" r:id="rId10"/>
    <p:sldId id="271" r:id="rId11"/>
    <p:sldId id="275" r:id="rId12"/>
    <p:sldId id="277" r:id="rId13"/>
    <p:sldId id="272" r:id="rId14"/>
    <p:sldId id="273" r:id="rId15"/>
    <p:sldId id="280" r:id="rId16"/>
    <p:sldId id="28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61c45b2-b2a8-47cf-b0ba-ea8dec8f3ea0/assets/video/nc4_t6_slika_predmeta_u_rastresnoj_leci_3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d61c45b2-b2a8-47cf-b0ba-ea8dec8f3ea0/assets/interactivity/kviz_a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50BA52B9-AFBE-43EF-ABD2-6AD45E173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Kako leće lome svjetlost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FDC81BA-DCAE-4F42-80C9-F211C61E12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05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latin typeface="Gadugi" panose="020B0502040204020203" pitchFamily="34" charset="0"/>
                <a:ea typeface="Gadugi" panose="020B0502040204020203" pitchFamily="34" charset="0"/>
              </a:rPr>
              <a:t>SVJETLOST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0996C-F7C8-4D50-B9AF-B221DBEF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701675"/>
            <a:ext cx="9855693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a) Predmet je dalje od središta zakrivljenosti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9A2B7FAF-BC6D-4B9B-A741-0F807374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6" y="2146300"/>
            <a:ext cx="3372498" cy="41370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je obrnuta, stvarna i umanjena.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xmlns="" id="{B3B9866E-42C1-4363-B4C8-9E4B0E95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505" y="2072290"/>
            <a:ext cx="5984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2F754F4-5915-4557-8B72-22EC1066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696911"/>
            <a:ext cx="8399953" cy="1143000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b) Predmet je točno na udaljenosti 2</a:t>
            </a:r>
            <a:r>
              <a:rPr lang="hr-HR" altLang="sr-Latn-RS" sz="3200" i="1" dirty="0">
                <a:latin typeface="Gadugi" panose="020B0502040204020203" pitchFamily="34" charset="0"/>
                <a:ea typeface="Gadugi" panose="020B0502040204020203" pitchFamily="34" charset="0"/>
              </a:rPr>
              <a:t>f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5AF297AF-AFD9-4806-8618-BA3C8D21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12" y="1936288"/>
            <a:ext cx="3940205" cy="40655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je obrnuta, stvarna i jednake veličine kao i predmet.</a:t>
            </a:r>
          </a:p>
          <a:p>
            <a:endParaRPr lang="hr-HR" altLang="sr-Latn-RS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01A98FAD-7C62-4C9C-9516-C0914F9F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785" y="2043299"/>
            <a:ext cx="5257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06ABAC05-5AE2-4932-BB5A-4C258A36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773113"/>
            <a:ext cx="9660384" cy="1143000"/>
          </a:xfrm>
        </p:spPr>
        <p:txBody>
          <a:bodyPr/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c) Predmet je između u udaljenosti </a:t>
            </a:r>
            <a:r>
              <a:rPr lang="hr-HR" altLang="sr-Latn-RS" sz="3200" i="1" dirty="0">
                <a:latin typeface="Gadugi" panose="020B0502040204020203" pitchFamily="34" charset="0"/>
                <a:ea typeface="Gadugi" panose="020B0502040204020203" pitchFamily="34" charset="0"/>
              </a:rPr>
              <a:t>f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i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2</a:t>
            </a:r>
            <a:r>
              <a:rPr lang="hr-HR" altLang="sr-Latn-RS" sz="3600" i="1" dirty="0">
                <a:latin typeface="Gadugi" panose="020B0502040204020203" pitchFamily="34" charset="0"/>
                <a:ea typeface="Gadugi" panose="020B0502040204020203" pitchFamily="34" charset="0"/>
              </a:rPr>
              <a:t>f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D0C58DE4-E8A8-4C11-B4C0-16DF9A59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2205039"/>
            <a:ext cx="3739319" cy="39211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je obrnuta, stvarna i uvećana.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xmlns="" id="{E53C963E-5D3C-4A7B-8CD2-6A51D47D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33601"/>
            <a:ext cx="5486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EED94A4B-11E6-4C43-B3DD-BA0BB7D9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687546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d) Predmet je točno u žarištu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2043B7AE-C621-4657-9F71-BE7977D1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76" y="2144396"/>
            <a:ext cx="3024188" cy="18732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je u beskonačnosti.</a:t>
            </a:r>
          </a:p>
          <a:p>
            <a:endParaRPr lang="hr-HR" altLang="sr-Latn-RS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xmlns="" id="{F41CFA4E-EA32-4F4F-89A8-A0C5B55B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198" y="1825906"/>
            <a:ext cx="55102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FF5D87EA-CF50-4BB3-9852-BCE5CE20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917575"/>
            <a:ext cx="9645697" cy="1143000"/>
          </a:xfrm>
        </p:spPr>
        <p:txBody>
          <a:bodyPr/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Kada sabirna leća djeluje kao povećalo (lupa</a:t>
            </a:r>
            <a:r>
              <a:rPr lang="hr-HR" altLang="sr-Latn-RS" sz="3600" dirty="0"/>
              <a:t>)</a:t>
            </a:r>
            <a:br>
              <a:rPr lang="hr-HR" altLang="sr-Latn-RS" sz="3600" dirty="0"/>
            </a:br>
            <a:endParaRPr lang="hr-HR" altLang="sr-Latn-RS" sz="3600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F368F5F1-14BF-464E-9868-0C9D9AAE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" y="2205084"/>
            <a:ext cx="3624456" cy="2233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je uspravna, uvećana i prividna.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xmlns="" id="{F59A4222-8FD3-4974-A092-9F1897EB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560" y="2060575"/>
            <a:ext cx="635158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B89ED410-CC31-4EBE-AF85-A5DBCDF4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846138"/>
            <a:ext cx="9438443" cy="1143000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Kako nastaje slika u rastresnoj leći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xmlns="" id="{C71FBC3C-1FBF-4263-9BFF-0493062CB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25627" y="2062237"/>
            <a:ext cx="5983287" cy="3367088"/>
          </a:xfrm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xmlns="" id="{ED72C898-7193-4F59-8BFD-E0DCAEBE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29" y="2173997"/>
            <a:ext cx="3982358" cy="13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sz="2800" dirty="0">
                <a:latin typeface="Gadugi" panose="020B0502040204020203" pitchFamily="34" charset="0"/>
                <a:ea typeface="Gadugi" panose="020B0502040204020203" pitchFamily="34" charset="0"/>
              </a:rPr>
              <a:t>Slika je umanjena, uspravna i prividna.</a:t>
            </a:r>
            <a:endParaRPr lang="hr-HR" altLang="sr-Latn-RS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7E367BFE-3408-453A-BBC9-388C7472AB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250" y="709613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40A947E-9673-4AD4-837D-37AA55E64A1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9249" y="2173997"/>
            <a:ext cx="1200786" cy="6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927" y="1040102"/>
            <a:ext cx="10909542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Klikom na sličicu pristupi kvizu kojim ćeš provjeriti znanje.</a:t>
            </a:r>
            <a:br>
              <a:rPr lang="hr-HR" sz="3200" dirty="0"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</a:br>
            <a:endParaRPr lang="hr-HR" sz="2800" dirty="0"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pic>
        <p:nvPicPr>
          <p:cNvPr id="7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727" y="219629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061397" y="2721805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Kviz A </a:t>
            </a:r>
          </a:p>
        </p:txBody>
      </p:sp>
    </p:spTree>
    <p:extLst>
      <p:ext uri="{BB962C8B-B14F-4D97-AF65-F5344CB8AC3E}">
        <p14:creationId xmlns:p14="http://schemas.microsoft.com/office/powerpoint/2010/main" xmlns="" val="316392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94E3191F-193E-4E78-97A5-594FFAB2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932156"/>
            <a:ext cx="10635448" cy="427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Leća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je prozirno tijelo omeđeno dvjema plohama od kojih je barem jedna zakrivljena (sferna) i najčešće je dio kugline plohe.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3FFA862-6DCE-4C5F-9107-E88612159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681" y="3429000"/>
            <a:ext cx="4834123" cy="25350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3A34892-3DA1-4F4F-896F-28B2ECBE88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9658" y="3429000"/>
            <a:ext cx="4547834" cy="257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C7D4E984-4FD3-4989-A324-DAE6B7DED572}"/>
              </a:ext>
            </a:extLst>
          </p:cNvPr>
          <p:cNvSpPr/>
          <p:nvPr/>
        </p:nvSpPr>
        <p:spPr>
          <a:xfrm>
            <a:off x="693986" y="932254"/>
            <a:ext cx="4987724" cy="204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Izbočene leće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Leće tankih rubova i deblje sredine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BC72F141-A5C0-4E22-8C11-257E5B7EFC08}"/>
              </a:ext>
            </a:extLst>
          </p:cNvPr>
          <p:cNvSpPr/>
          <p:nvPr/>
        </p:nvSpPr>
        <p:spPr>
          <a:xfrm>
            <a:off x="6682966" y="932253"/>
            <a:ext cx="5213112" cy="204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Udubljene leće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Leće debljih rubova i tanje sredine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70AD1B1-7EB8-48C6-8B3A-3EB7D7CC01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9296" y="2946109"/>
            <a:ext cx="3636818" cy="2357197"/>
          </a:xfrm>
          <a:prstGeom prst="rect">
            <a:avLst/>
          </a:prstGeom>
        </p:spPr>
      </p:pic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xmlns="" id="{261D077D-082E-4C01-992D-140018496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0596" y="2972177"/>
            <a:ext cx="363681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5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xmlns="" id="{A6FD7E79-4F69-4A23-97E0-2E870327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" y="797561"/>
            <a:ext cx="9428480" cy="888999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Svjetlost prolazi kroz izbočenu leću</a:t>
            </a:r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F0894FA-F7BB-44ED-B3C7-B690056651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55" y="1795462"/>
            <a:ext cx="4438650" cy="326707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84DEFF87-FF47-4CEB-B7EE-66B318E730DF}"/>
              </a:ext>
            </a:extLst>
          </p:cNvPr>
          <p:cNvSpPr/>
          <p:nvPr/>
        </p:nvSpPr>
        <p:spPr>
          <a:xfrm>
            <a:off x="5831840" y="1686560"/>
            <a:ext cx="6096000" cy="26079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Izbočena leća lomi paralelan svjetlosni snop tako da ga skuplja u jednu točku, u žarište F’.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Gadugi" panose="020B0502040204020203" pitchFamily="34" charset="0"/>
                <a:ea typeface="Gadugi" panose="020B0502040204020203" pitchFamily="34" charset="0"/>
              </a:rPr>
              <a:t>Sve su izbočene leće </a:t>
            </a:r>
            <a:r>
              <a:rPr lang="es-ES" sz="2800" b="1" dirty="0">
                <a:latin typeface="Gadugi" panose="020B0502040204020203" pitchFamily="34" charset="0"/>
                <a:ea typeface="Gadugi" panose="020B0502040204020203" pitchFamily="34" charset="0"/>
              </a:rPr>
              <a:t>sabirne</a:t>
            </a:r>
            <a:r>
              <a:rPr lang="es-ES" sz="28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14A7EB2C-3F09-4417-8D26-22BC7560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005840"/>
            <a:ext cx="9682480" cy="512032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 Udaljenost žarišta od središta leće naziva se </a:t>
            </a: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žarišna daljina leće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, a označavamo je znakom </a:t>
            </a:r>
            <a:r>
              <a:rPr lang="hr-HR" altLang="sr-Latn-RS" sz="3200" b="1" i="1" dirty="0">
                <a:latin typeface="Gadugi" panose="020B0502040204020203" pitchFamily="34" charset="0"/>
                <a:ea typeface="Gadugi" panose="020B0502040204020203" pitchFamily="34" charset="0"/>
              </a:rPr>
              <a:t>f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b="1" dirty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b="1" dirty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b="1" dirty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b="1" dirty="0"/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dirty="0"/>
          </a:p>
        </p:txBody>
      </p:sp>
      <p:pic>
        <p:nvPicPr>
          <p:cNvPr id="6147" name="Picture 3" descr="322a.tif">
            <a:extLst>
              <a:ext uri="{FF2B5EF4-FFF2-40B4-BE49-F238E27FC236}">
                <a16:creationId xmlns:a16="http://schemas.microsoft.com/office/drawing/2014/main" xmlns="" id="{91E6A817-F579-464D-A183-C6FDC7B12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794" y="2692751"/>
            <a:ext cx="4499926" cy="34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xmlns="" id="{A818F5C4-C051-4221-9483-EC6E4BE5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873760"/>
            <a:ext cx="10800080" cy="53275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Jakost leće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iskazujemo recipročnom vrijednošću žarišne daljine, tj.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Jedinica jakosti leće je recipročni metar:</a:t>
            </a:r>
          </a:p>
          <a:p>
            <a:pPr marL="0" indent="0">
              <a:buNone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U okulistici (oftalmologiji) ta se mjerna jedinica zove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dioptrija.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Jakost sabirnih leća je pozitivan, a rastresnih negativan broj.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FA979232-62D8-4952-82FC-69FE47D6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838" y="1715378"/>
            <a:ext cx="1256030" cy="11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BE1151E4-D506-404A-B952-9B69132F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465" y="3096906"/>
            <a:ext cx="1503680" cy="9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34EF1A5-8E59-4F74-AA36-7FC57D75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363" y="1821180"/>
            <a:ext cx="4064025" cy="32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6ADAB-279E-48BA-8625-DBF92EAE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" y="797561"/>
            <a:ext cx="9428480" cy="888999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Svjetlost prolazi kroz udubljenu leću</a:t>
            </a:r>
          </a:p>
          <a:p>
            <a:pPr marL="0" indent="0">
              <a:buNone/>
            </a:pPr>
            <a:endParaRPr lang="hr-HR" altLang="sr-Latn-RS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BC552F94-E6C4-4F79-AA98-48C7659A52C4}"/>
              </a:ext>
            </a:extLst>
          </p:cNvPr>
          <p:cNvSpPr/>
          <p:nvPr/>
        </p:nvSpPr>
        <p:spPr>
          <a:xfrm>
            <a:off x="5648960" y="1889761"/>
            <a:ext cx="5892800" cy="196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Udubljena leća lomi paralelan svjetlosni snop tako da se on širi.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Gadugi" panose="020B0502040204020203" pitchFamily="34" charset="0"/>
                <a:ea typeface="Gadugi" panose="020B0502040204020203" pitchFamily="34" charset="0"/>
              </a:rPr>
              <a:t>Sve su udubljene leće </a:t>
            </a:r>
            <a:r>
              <a:rPr lang="it-IT" sz="2800" b="1" dirty="0">
                <a:latin typeface="Gadugi" panose="020B0502040204020203" pitchFamily="34" charset="0"/>
                <a:ea typeface="Gadugi" panose="020B0502040204020203" pitchFamily="34" charset="0"/>
              </a:rPr>
              <a:t>rastresne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xmlns="" id="{35F06102-4E02-42A1-B77E-53D136EF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7" y="1020932"/>
            <a:ext cx="10767874" cy="5156031"/>
          </a:xfrm>
        </p:spPr>
        <p:txBody>
          <a:bodyPr/>
          <a:lstStyle/>
          <a:p>
            <a:pPr marL="0" indent="0">
              <a:buNone/>
            </a:pPr>
            <a:r>
              <a:rPr lang="pl-PL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Za konstrukciju slike u lećama važni su: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optičko središte leće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O 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optička os	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žarišta leće F i F’.</a:t>
            </a:r>
            <a:endParaRPr lang="hr-HR" altLang="sr-Latn-RS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altLang="sr-Latn-RS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Optička os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je</a:t>
            </a:r>
            <a:r>
              <a:rPr lang="hr-HR" altLang="sr-Latn-RS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pravac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kojemu pripadaju oba žarišta i optičko središte leće.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9FBDA01A-6FC3-44FB-8959-22B0C50E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880615"/>
            <a:ext cx="10935711" cy="50967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Karakteristične zrake svjetlosti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zraka koja upada na leću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usporedno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 optičkom osi, nakon loma prolazi kroz žarište F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’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zraka koja prolazi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žarištem F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, nakon loma usporedna je s optičkom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osi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zraka koja prolazi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optičkim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središtem leće ne mijenja smjer.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336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sustava Office</vt:lpstr>
      <vt:lpstr>Kako leće lome svjetlost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a) Predmet je dalje od središta zakrivljenosti</vt:lpstr>
      <vt:lpstr>b) Predmet je točno na udaljenosti 2f</vt:lpstr>
      <vt:lpstr>c) Predmet je između u udaljenosti f  i 2f</vt:lpstr>
      <vt:lpstr>d) Predmet je točno u žarištu</vt:lpstr>
      <vt:lpstr>Kada sabirna leća djeluje kao povećalo (lupa) </vt:lpstr>
      <vt:lpstr>Kako nastaje slika u rastresnoj leći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- HP - školski</dc:creator>
  <cp:lastModifiedBy>sk-iloncarek</cp:lastModifiedBy>
  <cp:revision>17</cp:revision>
  <dcterms:created xsi:type="dcterms:W3CDTF">2021-02-03T19:55:44Z</dcterms:created>
  <dcterms:modified xsi:type="dcterms:W3CDTF">2021-05-18T08:52:27Z</dcterms:modified>
</cp:coreProperties>
</file>